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8" r:id="rId5"/>
    <p:sldId id="261" r:id="rId6"/>
    <p:sldId id="259"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FACE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6" autoAdjust="0"/>
    <p:restoredTop sz="94660"/>
  </p:normalViewPr>
  <p:slideViewPr>
    <p:cSldViewPr snapToGrid="0">
      <p:cViewPr varScale="1">
        <p:scale>
          <a:sx n="106" d="100"/>
          <a:sy n="106" d="100"/>
        </p:scale>
        <p:origin x="114" y="2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EF64B-BD83-430E-98FD-BCF37BF05BC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9A1CBB3-1B61-47AF-A13C-D1D5BA6BB4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F1E6A1A-10A7-488F-9BF5-DDFBB51E5E04}"/>
              </a:ext>
            </a:extLst>
          </p:cNvPr>
          <p:cNvSpPr>
            <a:spLocks noGrp="1"/>
          </p:cNvSpPr>
          <p:nvPr>
            <p:ph type="dt" sz="half" idx="10"/>
          </p:nvPr>
        </p:nvSpPr>
        <p:spPr/>
        <p:txBody>
          <a:bodyPr/>
          <a:lstStyle/>
          <a:p>
            <a:fld id="{D60F8704-67FB-44C7-A85B-DE4D253B2EA3}" type="datetimeFigureOut">
              <a:rPr lang="en-US" smtClean="0"/>
              <a:t>1/26/2022</a:t>
            </a:fld>
            <a:endParaRPr lang="en-US"/>
          </a:p>
        </p:txBody>
      </p:sp>
      <p:sp>
        <p:nvSpPr>
          <p:cNvPr id="5" name="Footer Placeholder 4">
            <a:extLst>
              <a:ext uri="{FF2B5EF4-FFF2-40B4-BE49-F238E27FC236}">
                <a16:creationId xmlns:a16="http://schemas.microsoft.com/office/drawing/2014/main" id="{6FEA73AE-54F4-4A48-8352-E75A655C2B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A8067D-CEFB-4126-BC44-1267E1C1443B}"/>
              </a:ext>
            </a:extLst>
          </p:cNvPr>
          <p:cNvSpPr>
            <a:spLocks noGrp="1"/>
          </p:cNvSpPr>
          <p:nvPr>
            <p:ph type="sldNum" sz="quarter" idx="12"/>
          </p:nvPr>
        </p:nvSpPr>
        <p:spPr/>
        <p:txBody>
          <a:bodyPr/>
          <a:lstStyle/>
          <a:p>
            <a:fld id="{30C2D43F-7630-4C73-A655-0D203900BC7F}" type="slidenum">
              <a:rPr lang="en-US" smtClean="0"/>
              <a:t>‹#›</a:t>
            </a:fld>
            <a:endParaRPr lang="en-US"/>
          </a:p>
        </p:txBody>
      </p:sp>
    </p:spTree>
    <p:extLst>
      <p:ext uri="{BB962C8B-B14F-4D97-AF65-F5344CB8AC3E}">
        <p14:creationId xmlns:p14="http://schemas.microsoft.com/office/powerpoint/2010/main" val="3451863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43DA4-8E8B-48A6-8F31-F4EB5B41738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1E0526D-C8EF-4C87-9249-5FDEBA9420E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0C46AC-ABA8-4A65-B113-3160E4987F03}"/>
              </a:ext>
            </a:extLst>
          </p:cNvPr>
          <p:cNvSpPr>
            <a:spLocks noGrp="1"/>
          </p:cNvSpPr>
          <p:nvPr>
            <p:ph type="dt" sz="half" idx="10"/>
          </p:nvPr>
        </p:nvSpPr>
        <p:spPr/>
        <p:txBody>
          <a:bodyPr/>
          <a:lstStyle/>
          <a:p>
            <a:fld id="{D60F8704-67FB-44C7-A85B-DE4D253B2EA3}" type="datetimeFigureOut">
              <a:rPr lang="en-US" smtClean="0"/>
              <a:t>1/26/2022</a:t>
            </a:fld>
            <a:endParaRPr lang="en-US"/>
          </a:p>
        </p:txBody>
      </p:sp>
      <p:sp>
        <p:nvSpPr>
          <p:cNvPr id="5" name="Footer Placeholder 4">
            <a:extLst>
              <a:ext uri="{FF2B5EF4-FFF2-40B4-BE49-F238E27FC236}">
                <a16:creationId xmlns:a16="http://schemas.microsoft.com/office/drawing/2014/main" id="{BDEDE51F-37E6-4CEA-8DC4-F8A0D65A74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AD85E2-F916-443F-975E-16BE708150A3}"/>
              </a:ext>
            </a:extLst>
          </p:cNvPr>
          <p:cNvSpPr>
            <a:spLocks noGrp="1"/>
          </p:cNvSpPr>
          <p:nvPr>
            <p:ph type="sldNum" sz="quarter" idx="12"/>
          </p:nvPr>
        </p:nvSpPr>
        <p:spPr/>
        <p:txBody>
          <a:bodyPr/>
          <a:lstStyle/>
          <a:p>
            <a:fld id="{30C2D43F-7630-4C73-A655-0D203900BC7F}" type="slidenum">
              <a:rPr lang="en-US" smtClean="0"/>
              <a:t>‹#›</a:t>
            </a:fld>
            <a:endParaRPr lang="en-US"/>
          </a:p>
        </p:txBody>
      </p:sp>
    </p:spTree>
    <p:extLst>
      <p:ext uri="{BB962C8B-B14F-4D97-AF65-F5344CB8AC3E}">
        <p14:creationId xmlns:p14="http://schemas.microsoft.com/office/powerpoint/2010/main" val="1295281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93AA155-3AD9-4773-80AF-9324594BA41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191DAC1-61B7-48F6-8564-3EA2128BA08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C4EBAA-2236-4F08-879E-A00A8CE70FBD}"/>
              </a:ext>
            </a:extLst>
          </p:cNvPr>
          <p:cNvSpPr>
            <a:spLocks noGrp="1"/>
          </p:cNvSpPr>
          <p:nvPr>
            <p:ph type="dt" sz="half" idx="10"/>
          </p:nvPr>
        </p:nvSpPr>
        <p:spPr/>
        <p:txBody>
          <a:bodyPr/>
          <a:lstStyle/>
          <a:p>
            <a:fld id="{D60F8704-67FB-44C7-A85B-DE4D253B2EA3}" type="datetimeFigureOut">
              <a:rPr lang="en-US" smtClean="0"/>
              <a:t>1/26/2022</a:t>
            </a:fld>
            <a:endParaRPr lang="en-US"/>
          </a:p>
        </p:txBody>
      </p:sp>
      <p:sp>
        <p:nvSpPr>
          <p:cNvPr id="5" name="Footer Placeholder 4">
            <a:extLst>
              <a:ext uri="{FF2B5EF4-FFF2-40B4-BE49-F238E27FC236}">
                <a16:creationId xmlns:a16="http://schemas.microsoft.com/office/drawing/2014/main" id="{9EEBF27E-DC2A-4ED7-B8D2-7D0E27BD23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2AD176-DDA9-4EE3-8772-27893795ECBD}"/>
              </a:ext>
            </a:extLst>
          </p:cNvPr>
          <p:cNvSpPr>
            <a:spLocks noGrp="1"/>
          </p:cNvSpPr>
          <p:nvPr>
            <p:ph type="sldNum" sz="quarter" idx="12"/>
          </p:nvPr>
        </p:nvSpPr>
        <p:spPr/>
        <p:txBody>
          <a:bodyPr/>
          <a:lstStyle/>
          <a:p>
            <a:fld id="{30C2D43F-7630-4C73-A655-0D203900BC7F}" type="slidenum">
              <a:rPr lang="en-US" smtClean="0"/>
              <a:t>‹#›</a:t>
            </a:fld>
            <a:endParaRPr lang="en-US"/>
          </a:p>
        </p:txBody>
      </p:sp>
    </p:spTree>
    <p:extLst>
      <p:ext uri="{BB962C8B-B14F-4D97-AF65-F5344CB8AC3E}">
        <p14:creationId xmlns:p14="http://schemas.microsoft.com/office/powerpoint/2010/main" val="3338868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2C520-AAF1-4FAB-B3C5-DBC3EA3766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68525D6-58CE-4319-87CB-F96B8A9AA50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AC6C3A-16C0-42DB-AED9-6238672FAE2F}"/>
              </a:ext>
            </a:extLst>
          </p:cNvPr>
          <p:cNvSpPr>
            <a:spLocks noGrp="1"/>
          </p:cNvSpPr>
          <p:nvPr>
            <p:ph type="dt" sz="half" idx="10"/>
          </p:nvPr>
        </p:nvSpPr>
        <p:spPr/>
        <p:txBody>
          <a:bodyPr/>
          <a:lstStyle/>
          <a:p>
            <a:fld id="{D60F8704-67FB-44C7-A85B-DE4D253B2EA3}" type="datetimeFigureOut">
              <a:rPr lang="en-US" smtClean="0"/>
              <a:t>1/26/2022</a:t>
            </a:fld>
            <a:endParaRPr lang="en-US"/>
          </a:p>
        </p:txBody>
      </p:sp>
      <p:sp>
        <p:nvSpPr>
          <p:cNvPr id="5" name="Footer Placeholder 4">
            <a:extLst>
              <a:ext uri="{FF2B5EF4-FFF2-40B4-BE49-F238E27FC236}">
                <a16:creationId xmlns:a16="http://schemas.microsoft.com/office/drawing/2014/main" id="{D075DE0E-C134-416B-8B4B-7B43DD75A7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9B846A-C600-4F56-9A2E-0D3CE523B1CD}"/>
              </a:ext>
            </a:extLst>
          </p:cNvPr>
          <p:cNvSpPr>
            <a:spLocks noGrp="1"/>
          </p:cNvSpPr>
          <p:nvPr>
            <p:ph type="sldNum" sz="quarter" idx="12"/>
          </p:nvPr>
        </p:nvSpPr>
        <p:spPr/>
        <p:txBody>
          <a:bodyPr/>
          <a:lstStyle/>
          <a:p>
            <a:fld id="{30C2D43F-7630-4C73-A655-0D203900BC7F}" type="slidenum">
              <a:rPr lang="en-US" smtClean="0"/>
              <a:t>‹#›</a:t>
            </a:fld>
            <a:endParaRPr lang="en-US"/>
          </a:p>
        </p:txBody>
      </p:sp>
    </p:spTree>
    <p:extLst>
      <p:ext uri="{BB962C8B-B14F-4D97-AF65-F5344CB8AC3E}">
        <p14:creationId xmlns:p14="http://schemas.microsoft.com/office/powerpoint/2010/main" val="3581090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F9C5F-4609-47E1-BAD2-45239C6F909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86B93F9-03BA-4543-B70B-948F98BB5E6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7FFF1E2-11B3-4972-A002-13CAEA9E2BB9}"/>
              </a:ext>
            </a:extLst>
          </p:cNvPr>
          <p:cNvSpPr>
            <a:spLocks noGrp="1"/>
          </p:cNvSpPr>
          <p:nvPr>
            <p:ph type="dt" sz="half" idx="10"/>
          </p:nvPr>
        </p:nvSpPr>
        <p:spPr/>
        <p:txBody>
          <a:bodyPr/>
          <a:lstStyle/>
          <a:p>
            <a:fld id="{D60F8704-67FB-44C7-A85B-DE4D253B2EA3}" type="datetimeFigureOut">
              <a:rPr lang="en-US" smtClean="0"/>
              <a:t>1/26/2022</a:t>
            </a:fld>
            <a:endParaRPr lang="en-US"/>
          </a:p>
        </p:txBody>
      </p:sp>
      <p:sp>
        <p:nvSpPr>
          <p:cNvPr id="5" name="Footer Placeholder 4">
            <a:extLst>
              <a:ext uri="{FF2B5EF4-FFF2-40B4-BE49-F238E27FC236}">
                <a16:creationId xmlns:a16="http://schemas.microsoft.com/office/drawing/2014/main" id="{C4AE2520-13E3-4016-AB3C-AF703FFF2A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683A60-40C1-4EB9-94EA-5F618BF2B578}"/>
              </a:ext>
            </a:extLst>
          </p:cNvPr>
          <p:cNvSpPr>
            <a:spLocks noGrp="1"/>
          </p:cNvSpPr>
          <p:nvPr>
            <p:ph type="sldNum" sz="quarter" idx="12"/>
          </p:nvPr>
        </p:nvSpPr>
        <p:spPr/>
        <p:txBody>
          <a:bodyPr/>
          <a:lstStyle/>
          <a:p>
            <a:fld id="{30C2D43F-7630-4C73-A655-0D203900BC7F}" type="slidenum">
              <a:rPr lang="en-US" smtClean="0"/>
              <a:t>‹#›</a:t>
            </a:fld>
            <a:endParaRPr lang="en-US"/>
          </a:p>
        </p:txBody>
      </p:sp>
    </p:spTree>
    <p:extLst>
      <p:ext uri="{BB962C8B-B14F-4D97-AF65-F5344CB8AC3E}">
        <p14:creationId xmlns:p14="http://schemas.microsoft.com/office/powerpoint/2010/main" val="556736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784878-5E92-4912-B5A4-97477D9E39E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B5FD438-A073-41EA-8D30-8E066B2A87E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D6D31FA-DF1C-4AEA-BED5-826985413B5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A0F8832-B063-4DBC-8299-B0D3A89A17A6}"/>
              </a:ext>
            </a:extLst>
          </p:cNvPr>
          <p:cNvSpPr>
            <a:spLocks noGrp="1"/>
          </p:cNvSpPr>
          <p:nvPr>
            <p:ph type="dt" sz="half" idx="10"/>
          </p:nvPr>
        </p:nvSpPr>
        <p:spPr/>
        <p:txBody>
          <a:bodyPr/>
          <a:lstStyle/>
          <a:p>
            <a:fld id="{D60F8704-67FB-44C7-A85B-DE4D253B2EA3}" type="datetimeFigureOut">
              <a:rPr lang="en-US" smtClean="0"/>
              <a:t>1/26/2022</a:t>
            </a:fld>
            <a:endParaRPr lang="en-US"/>
          </a:p>
        </p:txBody>
      </p:sp>
      <p:sp>
        <p:nvSpPr>
          <p:cNvPr id="6" name="Footer Placeholder 5">
            <a:extLst>
              <a:ext uri="{FF2B5EF4-FFF2-40B4-BE49-F238E27FC236}">
                <a16:creationId xmlns:a16="http://schemas.microsoft.com/office/drawing/2014/main" id="{FA804C25-A6AC-4C6C-ACC0-BBCBEC8D601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BF1A960-B3C3-4F0C-BDEA-0EB9EA02E73C}"/>
              </a:ext>
            </a:extLst>
          </p:cNvPr>
          <p:cNvSpPr>
            <a:spLocks noGrp="1"/>
          </p:cNvSpPr>
          <p:nvPr>
            <p:ph type="sldNum" sz="quarter" idx="12"/>
          </p:nvPr>
        </p:nvSpPr>
        <p:spPr/>
        <p:txBody>
          <a:bodyPr/>
          <a:lstStyle/>
          <a:p>
            <a:fld id="{30C2D43F-7630-4C73-A655-0D203900BC7F}" type="slidenum">
              <a:rPr lang="en-US" smtClean="0"/>
              <a:t>‹#›</a:t>
            </a:fld>
            <a:endParaRPr lang="en-US"/>
          </a:p>
        </p:txBody>
      </p:sp>
    </p:spTree>
    <p:extLst>
      <p:ext uri="{BB962C8B-B14F-4D97-AF65-F5344CB8AC3E}">
        <p14:creationId xmlns:p14="http://schemas.microsoft.com/office/powerpoint/2010/main" val="963942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5F5EC-FBA9-4D93-B510-DA2EF44FAA3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981E823-E8D4-47BF-A001-D78084E5C4D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F34A801-5ED4-4557-8B53-F0FC41A8264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00F4455-4EAD-482D-8B6C-43BDD17805F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1614A10-75B4-43BC-B8F1-CC093D3036B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2A8906B-AED6-453A-AF24-A3CAA6544910}"/>
              </a:ext>
            </a:extLst>
          </p:cNvPr>
          <p:cNvSpPr>
            <a:spLocks noGrp="1"/>
          </p:cNvSpPr>
          <p:nvPr>
            <p:ph type="dt" sz="half" idx="10"/>
          </p:nvPr>
        </p:nvSpPr>
        <p:spPr/>
        <p:txBody>
          <a:bodyPr/>
          <a:lstStyle/>
          <a:p>
            <a:fld id="{D60F8704-67FB-44C7-A85B-DE4D253B2EA3}" type="datetimeFigureOut">
              <a:rPr lang="en-US" smtClean="0"/>
              <a:t>1/26/2022</a:t>
            </a:fld>
            <a:endParaRPr lang="en-US"/>
          </a:p>
        </p:txBody>
      </p:sp>
      <p:sp>
        <p:nvSpPr>
          <p:cNvPr id="8" name="Footer Placeholder 7">
            <a:extLst>
              <a:ext uri="{FF2B5EF4-FFF2-40B4-BE49-F238E27FC236}">
                <a16:creationId xmlns:a16="http://schemas.microsoft.com/office/drawing/2014/main" id="{064F3B6F-C748-477F-9451-9BFE67C281A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DF4EE67-FE2C-458F-AE6F-3ED2491BC976}"/>
              </a:ext>
            </a:extLst>
          </p:cNvPr>
          <p:cNvSpPr>
            <a:spLocks noGrp="1"/>
          </p:cNvSpPr>
          <p:nvPr>
            <p:ph type="sldNum" sz="quarter" idx="12"/>
          </p:nvPr>
        </p:nvSpPr>
        <p:spPr/>
        <p:txBody>
          <a:bodyPr/>
          <a:lstStyle/>
          <a:p>
            <a:fld id="{30C2D43F-7630-4C73-A655-0D203900BC7F}" type="slidenum">
              <a:rPr lang="en-US" smtClean="0"/>
              <a:t>‹#›</a:t>
            </a:fld>
            <a:endParaRPr lang="en-US"/>
          </a:p>
        </p:txBody>
      </p:sp>
    </p:spTree>
    <p:extLst>
      <p:ext uri="{BB962C8B-B14F-4D97-AF65-F5344CB8AC3E}">
        <p14:creationId xmlns:p14="http://schemas.microsoft.com/office/powerpoint/2010/main" val="1113687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5A6A0-272D-4534-A0A2-1D5DC759327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F983828-6427-415D-96E0-6771D45677F8}"/>
              </a:ext>
            </a:extLst>
          </p:cNvPr>
          <p:cNvSpPr>
            <a:spLocks noGrp="1"/>
          </p:cNvSpPr>
          <p:nvPr>
            <p:ph type="dt" sz="half" idx="10"/>
          </p:nvPr>
        </p:nvSpPr>
        <p:spPr/>
        <p:txBody>
          <a:bodyPr/>
          <a:lstStyle/>
          <a:p>
            <a:fld id="{D60F8704-67FB-44C7-A85B-DE4D253B2EA3}" type="datetimeFigureOut">
              <a:rPr lang="en-US" smtClean="0"/>
              <a:t>1/26/2022</a:t>
            </a:fld>
            <a:endParaRPr lang="en-US"/>
          </a:p>
        </p:txBody>
      </p:sp>
      <p:sp>
        <p:nvSpPr>
          <p:cNvPr id="4" name="Footer Placeholder 3">
            <a:extLst>
              <a:ext uri="{FF2B5EF4-FFF2-40B4-BE49-F238E27FC236}">
                <a16:creationId xmlns:a16="http://schemas.microsoft.com/office/drawing/2014/main" id="{C3B65BEC-949D-4D39-99EA-D04A36BBAAC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51CF34E-0590-4BAA-B6DF-84C7EFA9F3A3}"/>
              </a:ext>
            </a:extLst>
          </p:cNvPr>
          <p:cNvSpPr>
            <a:spLocks noGrp="1"/>
          </p:cNvSpPr>
          <p:nvPr>
            <p:ph type="sldNum" sz="quarter" idx="12"/>
          </p:nvPr>
        </p:nvSpPr>
        <p:spPr/>
        <p:txBody>
          <a:bodyPr/>
          <a:lstStyle/>
          <a:p>
            <a:fld id="{30C2D43F-7630-4C73-A655-0D203900BC7F}" type="slidenum">
              <a:rPr lang="en-US" smtClean="0"/>
              <a:t>‹#›</a:t>
            </a:fld>
            <a:endParaRPr lang="en-US"/>
          </a:p>
        </p:txBody>
      </p:sp>
    </p:spTree>
    <p:extLst>
      <p:ext uri="{BB962C8B-B14F-4D97-AF65-F5344CB8AC3E}">
        <p14:creationId xmlns:p14="http://schemas.microsoft.com/office/powerpoint/2010/main" val="3769789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CB9135B-20A7-425F-828F-114D944B4BB9}"/>
              </a:ext>
            </a:extLst>
          </p:cNvPr>
          <p:cNvSpPr>
            <a:spLocks noGrp="1"/>
          </p:cNvSpPr>
          <p:nvPr>
            <p:ph type="dt" sz="half" idx="10"/>
          </p:nvPr>
        </p:nvSpPr>
        <p:spPr/>
        <p:txBody>
          <a:bodyPr/>
          <a:lstStyle/>
          <a:p>
            <a:fld id="{D60F8704-67FB-44C7-A85B-DE4D253B2EA3}" type="datetimeFigureOut">
              <a:rPr lang="en-US" smtClean="0"/>
              <a:t>1/26/2022</a:t>
            </a:fld>
            <a:endParaRPr lang="en-US"/>
          </a:p>
        </p:txBody>
      </p:sp>
      <p:sp>
        <p:nvSpPr>
          <p:cNvPr id="3" name="Footer Placeholder 2">
            <a:extLst>
              <a:ext uri="{FF2B5EF4-FFF2-40B4-BE49-F238E27FC236}">
                <a16:creationId xmlns:a16="http://schemas.microsoft.com/office/drawing/2014/main" id="{B8441AC6-C7BC-45D7-8291-5A134A3FC11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E4C4FEC-C021-48E8-8C8F-39B693A404FF}"/>
              </a:ext>
            </a:extLst>
          </p:cNvPr>
          <p:cNvSpPr>
            <a:spLocks noGrp="1"/>
          </p:cNvSpPr>
          <p:nvPr>
            <p:ph type="sldNum" sz="quarter" idx="12"/>
          </p:nvPr>
        </p:nvSpPr>
        <p:spPr/>
        <p:txBody>
          <a:bodyPr/>
          <a:lstStyle/>
          <a:p>
            <a:fld id="{30C2D43F-7630-4C73-A655-0D203900BC7F}" type="slidenum">
              <a:rPr lang="en-US" smtClean="0"/>
              <a:t>‹#›</a:t>
            </a:fld>
            <a:endParaRPr lang="en-US"/>
          </a:p>
        </p:txBody>
      </p:sp>
    </p:spTree>
    <p:extLst>
      <p:ext uri="{BB962C8B-B14F-4D97-AF65-F5344CB8AC3E}">
        <p14:creationId xmlns:p14="http://schemas.microsoft.com/office/powerpoint/2010/main" val="2638808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40270-C444-4E31-9895-A0F04945B0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CB01FF5-ED20-4371-B0EA-9B2F996903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3978DD0-89AC-45A2-9F72-265FD4917B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E01E27-8CA5-483A-87D0-93F1F5D19B39}"/>
              </a:ext>
            </a:extLst>
          </p:cNvPr>
          <p:cNvSpPr>
            <a:spLocks noGrp="1"/>
          </p:cNvSpPr>
          <p:nvPr>
            <p:ph type="dt" sz="half" idx="10"/>
          </p:nvPr>
        </p:nvSpPr>
        <p:spPr/>
        <p:txBody>
          <a:bodyPr/>
          <a:lstStyle/>
          <a:p>
            <a:fld id="{D60F8704-67FB-44C7-A85B-DE4D253B2EA3}" type="datetimeFigureOut">
              <a:rPr lang="en-US" smtClean="0"/>
              <a:t>1/26/2022</a:t>
            </a:fld>
            <a:endParaRPr lang="en-US"/>
          </a:p>
        </p:txBody>
      </p:sp>
      <p:sp>
        <p:nvSpPr>
          <p:cNvPr id="6" name="Footer Placeholder 5">
            <a:extLst>
              <a:ext uri="{FF2B5EF4-FFF2-40B4-BE49-F238E27FC236}">
                <a16:creationId xmlns:a16="http://schemas.microsoft.com/office/drawing/2014/main" id="{B0CB025B-B622-4EE9-9977-4445FC25631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FD3024-CC33-4174-8543-EC014FE42E74}"/>
              </a:ext>
            </a:extLst>
          </p:cNvPr>
          <p:cNvSpPr>
            <a:spLocks noGrp="1"/>
          </p:cNvSpPr>
          <p:nvPr>
            <p:ph type="sldNum" sz="quarter" idx="12"/>
          </p:nvPr>
        </p:nvSpPr>
        <p:spPr/>
        <p:txBody>
          <a:bodyPr/>
          <a:lstStyle/>
          <a:p>
            <a:fld id="{30C2D43F-7630-4C73-A655-0D203900BC7F}" type="slidenum">
              <a:rPr lang="en-US" smtClean="0"/>
              <a:t>‹#›</a:t>
            </a:fld>
            <a:endParaRPr lang="en-US"/>
          </a:p>
        </p:txBody>
      </p:sp>
    </p:spTree>
    <p:extLst>
      <p:ext uri="{BB962C8B-B14F-4D97-AF65-F5344CB8AC3E}">
        <p14:creationId xmlns:p14="http://schemas.microsoft.com/office/powerpoint/2010/main" val="4203159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5E925-0966-4838-9FF0-E15B568F24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8FD0254-E43F-46F3-BE18-64DBFD43504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969D616-552E-40A5-AAE2-A3881B3BE3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E2CD406-1CB6-4D6F-9BEB-BF54D81AA3B2}"/>
              </a:ext>
            </a:extLst>
          </p:cNvPr>
          <p:cNvSpPr>
            <a:spLocks noGrp="1"/>
          </p:cNvSpPr>
          <p:nvPr>
            <p:ph type="dt" sz="half" idx="10"/>
          </p:nvPr>
        </p:nvSpPr>
        <p:spPr/>
        <p:txBody>
          <a:bodyPr/>
          <a:lstStyle/>
          <a:p>
            <a:fld id="{D60F8704-67FB-44C7-A85B-DE4D253B2EA3}" type="datetimeFigureOut">
              <a:rPr lang="en-US" smtClean="0"/>
              <a:t>1/26/2022</a:t>
            </a:fld>
            <a:endParaRPr lang="en-US"/>
          </a:p>
        </p:txBody>
      </p:sp>
      <p:sp>
        <p:nvSpPr>
          <p:cNvPr id="6" name="Footer Placeholder 5">
            <a:extLst>
              <a:ext uri="{FF2B5EF4-FFF2-40B4-BE49-F238E27FC236}">
                <a16:creationId xmlns:a16="http://schemas.microsoft.com/office/drawing/2014/main" id="{23CAB0C7-7E72-438C-B601-9D963DF07F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97F61EB-E2B7-4075-A254-9A2550C3399A}"/>
              </a:ext>
            </a:extLst>
          </p:cNvPr>
          <p:cNvSpPr>
            <a:spLocks noGrp="1"/>
          </p:cNvSpPr>
          <p:nvPr>
            <p:ph type="sldNum" sz="quarter" idx="12"/>
          </p:nvPr>
        </p:nvSpPr>
        <p:spPr/>
        <p:txBody>
          <a:bodyPr/>
          <a:lstStyle/>
          <a:p>
            <a:fld id="{30C2D43F-7630-4C73-A655-0D203900BC7F}" type="slidenum">
              <a:rPr lang="en-US" smtClean="0"/>
              <a:t>‹#›</a:t>
            </a:fld>
            <a:endParaRPr lang="en-US"/>
          </a:p>
        </p:txBody>
      </p:sp>
    </p:spTree>
    <p:extLst>
      <p:ext uri="{BB962C8B-B14F-4D97-AF65-F5344CB8AC3E}">
        <p14:creationId xmlns:p14="http://schemas.microsoft.com/office/powerpoint/2010/main" val="4149292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8EE3BF9-CAF7-42DD-8CC5-7E2CD080116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303A0DF-1BCD-4921-BAEB-88B35580B2C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F8DC2D-C1CA-4EDA-846D-18D40017644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0F8704-67FB-44C7-A85B-DE4D253B2EA3}" type="datetimeFigureOut">
              <a:rPr lang="en-US" smtClean="0"/>
              <a:t>1/26/2022</a:t>
            </a:fld>
            <a:endParaRPr lang="en-US"/>
          </a:p>
        </p:txBody>
      </p:sp>
      <p:sp>
        <p:nvSpPr>
          <p:cNvPr id="5" name="Footer Placeholder 4">
            <a:extLst>
              <a:ext uri="{FF2B5EF4-FFF2-40B4-BE49-F238E27FC236}">
                <a16:creationId xmlns:a16="http://schemas.microsoft.com/office/drawing/2014/main" id="{691F5D60-216D-43B9-9DF2-A40B5E02D08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DE61A8D-65ED-47B4-B24B-E79AABF5B0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C2D43F-7630-4C73-A655-0D203900BC7F}" type="slidenum">
              <a:rPr lang="en-US" smtClean="0"/>
              <a:t>‹#›</a:t>
            </a:fld>
            <a:endParaRPr lang="en-US"/>
          </a:p>
        </p:txBody>
      </p:sp>
    </p:spTree>
    <p:extLst>
      <p:ext uri="{BB962C8B-B14F-4D97-AF65-F5344CB8AC3E}">
        <p14:creationId xmlns:p14="http://schemas.microsoft.com/office/powerpoint/2010/main" val="8384610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Graphical user interface&#10;&#10;Description automatically generated">
            <a:extLst>
              <a:ext uri="{FF2B5EF4-FFF2-40B4-BE49-F238E27FC236}">
                <a16:creationId xmlns:a16="http://schemas.microsoft.com/office/drawing/2014/main" id="{5CCF7943-26DC-47A1-ABDA-8930CE380A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22290" y="1020777"/>
            <a:ext cx="6747420" cy="5649170"/>
          </a:xfrm>
          <a:prstGeom prst="rect">
            <a:avLst/>
          </a:prstGeom>
        </p:spPr>
      </p:pic>
      <p:sp>
        <p:nvSpPr>
          <p:cNvPr id="14" name="TextBox 13">
            <a:extLst>
              <a:ext uri="{FF2B5EF4-FFF2-40B4-BE49-F238E27FC236}">
                <a16:creationId xmlns:a16="http://schemas.microsoft.com/office/drawing/2014/main" id="{46DF75FB-0DBB-40C6-9B93-2A4EEFF86EB6}"/>
              </a:ext>
            </a:extLst>
          </p:cNvPr>
          <p:cNvSpPr txBox="1"/>
          <p:nvPr/>
        </p:nvSpPr>
        <p:spPr>
          <a:xfrm>
            <a:off x="0" y="113719"/>
            <a:ext cx="12192000" cy="707886"/>
          </a:xfrm>
          <a:prstGeom prst="rect">
            <a:avLst/>
          </a:prstGeom>
          <a:solidFill>
            <a:srgbClr val="0FACE3"/>
          </a:solidFill>
        </p:spPr>
        <p:txBody>
          <a:bodyPr wrap="square" rtlCol="0">
            <a:spAutoFit/>
          </a:bodyPr>
          <a:lstStyle/>
          <a:p>
            <a:pPr algn="ctr"/>
            <a:r>
              <a:rPr lang="en-US" sz="4000" b="1" dirty="0">
                <a:solidFill>
                  <a:schemeClr val="bg1"/>
                </a:solidFill>
              </a:rPr>
              <a:t>SENTINEL SECURE CHAT CLIENT</a:t>
            </a:r>
          </a:p>
        </p:txBody>
      </p:sp>
      <p:pic>
        <p:nvPicPr>
          <p:cNvPr id="15" name="Picture 14" descr="Icon&#10;&#10;Description automatically generated">
            <a:extLst>
              <a:ext uri="{FF2B5EF4-FFF2-40B4-BE49-F238E27FC236}">
                <a16:creationId xmlns:a16="http://schemas.microsoft.com/office/drawing/2014/main" id="{BBC6993B-830E-4EE9-B818-BEC3D542DA3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44494" y="5080152"/>
            <a:ext cx="1206426" cy="1435890"/>
          </a:xfrm>
          <a:prstGeom prst="rect">
            <a:avLst/>
          </a:prstGeom>
        </p:spPr>
      </p:pic>
      <p:sp>
        <p:nvSpPr>
          <p:cNvPr id="16" name="TextBox 15">
            <a:extLst>
              <a:ext uri="{FF2B5EF4-FFF2-40B4-BE49-F238E27FC236}">
                <a16:creationId xmlns:a16="http://schemas.microsoft.com/office/drawing/2014/main" id="{819B598D-9E23-449B-AC2E-9984E94BA93B}"/>
              </a:ext>
            </a:extLst>
          </p:cNvPr>
          <p:cNvSpPr txBox="1"/>
          <p:nvPr/>
        </p:nvSpPr>
        <p:spPr>
          <a:xfrm rot="16200000">
            <a:off x="1059256" y="5124364"/>
            <a:ext cx="2721835" cy="369332"/>
          </a:xfrm>
          <a:prstGeom prst="rect">
            <a:avLst/>
          </a:prstGeom>
          <a:noFill/>
        </p:spPr>
        <p:txBody>
          <a:bodyPr wrap="none" rtlCol="0">
            <a:spAutoFit/>
          </a:bodyPr>
          <a:lstStyle/>
          <a:p>
            <a:r>
              <a:rPr lang="en-US" dirty="0"/>
              <a:t>(Simulated Mission Layout)</a:t>
            </a:r>
          </a:p>
        </p:txBody>
      </p:sp>
    </p:spTree>
    <p:extLst>
      <p:ext uri="{BB962C8B-B14F-4D97-AF65-F5344CB8AC3E}">
        <p14:creationId xmlns:p14="http://schemas.microsoft.com/office/powerpoint/2010/main" val="652908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descr="Graphical user interface&#10;&#10;Description automatically generated with medium confidence">
            <a:extLst>
              <a:ext uri="{FF2B5EF4-FFF2-40B4-BE49-F238E27FC236}">
                <a16:creationId xmlns:a16="http://schemas.microsoft.com/office/drawing/2014/main" id="{F5344178-061C-4960-96C7-E05D76BCDFC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31594" y="1014747"/>
            <a:ext cx="7328811" cy="5792905"/>
          </a:xfrm>
          <a:prstGeom prst="rect">
            <a:avLst/>
          </a:prstGeom>
        </p:spPr>
      </p:pic>
      <p:pic>
        <p:nvPicPr>
          <p:cNvPr id="6" name="Picture 5" descr="Icon&#10;&#10;Description automatically generated">
            <a:extLst>
              <a:ext uri="{FF2B5EF4-FFF2-40B4-BE49-F238E27FC236}">
                <a16:creationId xmlns:a16="http://schemas.microsoft.com/office/drawing/2014/main" id="{20527028-3AF0-4583-B061-E25ABE59142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44494" y="5080152"/>
            <a:ext cx="1206426" cy="1435890"/>
          </a:xfrm>
          <a:prstGeom prst="rect">
            <a:avLst/>
          </a:prstGeom>
        </p:spPr>
      </p:pic>
      <p:sp>
        <p:nvSpPr>
          <p:cNvPr id="7" name="TextBox 6">
            <a:extLst>
              <a:ext uri="{FF2B5EF4-FFF2-40B4-BE49-F238E27FC236}">
                <a16:creationId xmlns:a16="http://schemas.microsoft.com/office/drawing/2014/main" id="{0A92B185-6767-4F33-91CC-60D09EAB0890}"/>
              </a:ext>
            </a:extLst>
          </p:cNvPr>
          <p:cNvSpPr txBox="1"/>
          <p:nvPr/>
        </p:nvSpPr>
        <p:spPr>
          <a:xfrm>
            <a:off x="1" y="113719"/>
            <a:ext cx="12192000" cy="707886"/>
          </a:xfrm>
          <a:prstGeom prst="rect">
            <a:avLst/>
          </a:prstGeom>
          <a:solidFill>
            <a:srgbClr val="0FACE3"/>
          </a:solidFill>
        </p:spPr>
        <p:txBody>
          <a:bodyPr wrap="square" rtlCol="0">
            <a:spAutoFit/>
          </a:bodyPr>
          <a:lstStyle/>
          <a:p>
            <a:pPr algn="ctr"/>
            <a:r>
              <a:rPr lang="en-US" sz="4000" b="1" dirty="0">
                <a:solidFill>
                  <a:schemeClr val="bg1"/>
                </a:solidFill>
              </a:rPr>
              <a:t>LIST OF MISSION REQUIRED CAPABILITIES</a:t>
            </a:r>
          </a:p>
        </p:txBody>
      </p:sp>
      <p:sp>
        <p:nvSpPr>
          <p:cNvPr id="15" name="TextBox 14">
            <a:extLst>
              <a:ext uri="{FF2B5EF4-FFF2-40B4-BE49-F238E27FC236}">
                <a16:creationId xmlns:a16="http://schemas.microsoft.com/office/drawing/2014/main" id="{F8C9D537-9439-445F-9A15-E45FCC297CB3}"/>
              </a:ext>
            </a:extLst>
          </p:cNvPr>
          <p:cNvSpPr txBox="1"/>
          <p:nvPr/>
        </p:nvSpPr>
        <p:spPr>
          <a:xfrm rot="16200000">
            <a:off x="-29203" y="4531932"/>
            <a:ext cx="4237507" cy="369332"/>
          </a:xfrm>
          <a:prstGeom prst="rect">
            <a:avLst/>
          </a:prstGeom>
          <a:noFill/>
        </p:spPr>
        <p:txBody>
          <a:bodyPr wrap="none" rtlCol="0">
            <a:spAutoFit/>
          </a:bodyPr>
          <a:lstStyle/>
          <a:p>
            <a:r>
              <a:rPr lang="en-US" dirty="0"/>
              <a:t>(Mission Derived Features and Capabilities)</a:t>
            </a:r>
          </a:p>
        </p:txBody>
      </p:sp>
    </p:spTree>
    <p:extLst>
      <p:ext uri="{BB962C8B-B14F-4D97-AF65-F5344CB8AC3E}">
        <p14:creationId xmlns:p14="http://schemas.microsoft.com/office/powerpoint/2010/main" val="4104350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3FBBE3C-8504-41FA-95A0-1D0436EACFD5}"/>
              </a:ext>
            </a:extLst>
          </p:cNvPr>
          <p:cNvSpPr txBox="1"/>
          <p:nvPr/>
        </p:nvSpPr>
        <p:spPr>
          <a:xfrm>
            <a:off x="0" y="113719"/>
            <a:ext cx="12012627" cy="707886"/>
          </a:xfrm>
          <a:prstGeom prst="rect">
            <a:avLst/>
          </a:prstGeom>
          <a:solidFill>
            <a:srgbClr val="0FACE3"/>
          </a:solidFill>
        </p:spPr>
        <p:txBody>
          <a:bodyPr wrap="square" rtlCol="0">
            <a:spAutoFit/>
          </a:bodyPr>
          <a:lstStyle/>
          <a:p>
            <a:pPr algn="ctr"/>
            <a:r>
              <a:rPr lang="en-US" sz="4000" b="1" dirty="0">
                <a:solidFill>
                  <a:schemeClr val="bg1"/>
                </a:solidFill>
              </a:rPr>
              <a:t>KEY MISSION INTEROPERABILITY FEATURES</a:t>
            </a:r>
          </a:p>
        </p:txBody>
      </p:sp>
      <p:sp>
        <p:nvSpPr>
          <p:cNvPr id="5" name="TextBox 4">
            <a:extLst>
              <a:ext uri="{FF2B5EF4-FFF2-40B4-BE49-F238E27FC236}">
                <a16:creationId xmlns:a16="http://schemas.microsoft.com/office/drawing/2014/main" id="{B2C823B0-6C3D-4E7D-9F7D-F21C232BF3BA}"/>
              </a:ext>
            </a:extLst>
          </p:cNvPr>
          <p:cNvSpPr txBox="1"/>
          <p:nvPr/>
        </p:nvSpPr>
        <p:spPr>
          <a:xfrm>
            <a:off x="787651" y="1079389"/>
            <a:ext cx="9234535" cy="5663089"/>
          </a:xfrm>
          <a:prstGeom prst="rect">
            <a:avLst/>
          </a:prstGeom>
          <a:noFill/>
        </p:spPr>
        <p:txBody>
          <a:bodyPr wrap="square" rtlCol="0">
            <a:spAutoFit/>
          </a:bodyPr>
          <a:lstStyle/>
          <a:p>
            <a:r>
              <a:rPr lang="en-US" sz="2400" b="1" dirty="0">
                <a:solidFill>
                  <a:srgbClr val="0FACE3"/>
                </a:solidFill>
              </a:rPr>
              <a:t>LEGACY SERVER AND CHAT CLIENT SUPPORT</a:t>
            </a:r>
          </a:p>
          <a:p>
            <a:pPr marL="285750" indent="-285750">
              <a:buFont typeface="Arial" panose="020B0604020202020204" pitchFamily="34" charset="0"/>
              <a:buChar char="•"/>
            </a:pPr>
            <a:r>
              <a:rPr lang="en-US" sz="1600" dirty="0"/>
              <a:t>The SENTINEL Server is compatible with all known existing US and Partner Nation mission utilized chat client applications, including, but not limited to, </a:t>
            </a:r>
            <a:r>
              <a:rPr lang="en-US" sz="1600" dirty="0" err="1"/>
              <a:t>mIRC</a:t>
            </a:r>
            <a:r>
              <a:rPr lang="en-US" sz="1600" dirty="0"/>
              <a:t>, Pidgin, </a:t>
            </a:r>
            <a:r>
              <a:rPr lang="en-US" sz="1600" dirty="0" err="1"/>
              <a:t>hexChat</a:t>
            </a:r>
            <a:r>
              <a:rPr lang="en-US" sz="1600" dirty="0"/>
              <a:t>, </a:t>
            </a:r>
            <a:r>
              <a:rPr lang="en-US" sz="1600" dirty="0" err="1"/>
              <a:t>TransVerse</a:t>
            </a:r>
            <a:r>
              <a:rPr lang="en-US" sz="1600" dirty="0"/>
              <a:t> and MAKO.</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The SENTINEL Client is compatible with all known operating chat servers in the US DoD community including, but not limited to, Bahamut, </a:t>
            </a:r>
            <a:r>
              <a:rPr lang="en-US" sz="1600" dirty="0" err="1"/>
              <a:t>OpenFire</a:t>
            </a:r>
            <a:r>
              <a:rPr lang="en-US" sz="1600" dirty="0"/>
              <a:t>, and MAKO servers.</a:t>
            </a:r>
          </a:p>
          <a:p>
            <a:endParaRPr lang="en-US" sz="2400" b="1" dirty="0"/>
          </a:p>
          <a:p>
            <a:r>
              <a:rPr lang="en-US" sz="2400" b="1" dirty="0">
                <a:solidFill>
                  <a:srgbClr val="0FACE3"/>
                </a:solidFill>
              </a:rPr>
              <a:t>CROSS IRC and XMPP PROTOCOL COMMUNICATIONS</a:t>
            </a:r>
          </a:p>
          <a:p>
            <a:pPr marL="285750" indent="-285750">
              <a:buFont typeface="Arial" panose="020B0604020202020204" pitchFamily="34" charset="0"/>
              <a:buChar char="•"/>
            </a:pPr>
            <a:r>
              <a:rPr lang="en-US" sz="1600" dirty="0">
                <a:effectLst/>
                <a:latin typeface="Calibri" panose="020F0502020204030204" pitchFamily="34" charset="0"/>
                <a:ea typeface="Calibri" panose="020F0502020204030204" pitchFamily="34" charset="0"/>
              </a:rPr>
              <a:t>The SENTINEL Gateway feature bridges IRC and XMPP users together in a single, collaborative mission chat environment via an integrated protocol gateway feature.  </a:t>
            </a:r>
          </a:p>
          <a:p>
            <a:pPr marL="285750" indent="-285750">
              <a:buFont typeface="Arial" panose="020B0604020202020204" pitchFamily="34" charset="0"/>
              <a:buChar char="•"/>
            </a:pPr>
            <a:endParaRPr lang="en-US" sz="1600" dirty="0">
              <a:latin typeface="Calibri" panose="020F0502020204030204" pitchFamily="34" charset="0"/>
              <a:ea typeface="Calibri" panose="020F0502020204030204" pitchFamily="34" charset="0"/>
            </a:endParaRPr>
          </a:p>
          <a:p>
            <a:pPr marL="285750" indent="-285750">
              <a:buFont typeface="Arial" panose="020B0604020202020204" pitchFamily="34" charset="0"/>
              <a:buChar char="•"/>
            </a:pPr>
            <a:r>
              <a:rPr lang="en-US" sz="1600" dirty="0">
                <a:effectLst/>
                <a:latin typeface="Calibri" panose="020F0502020204030204" pitchFamily="34" charset="0"/>
                <a:ea typeface="Calibri" panose="020F0502020204030204" pitchFamily="34" charset="0"/>
              </a:rPr>
              <a:t>This integrated solution allows for combined, cross-community and cross network chat, in controlled and secured chat channels, compartmentalized by classification needs and fully controlled and configured by system Administrators.</a:t>
            </a:r>
          </a:p>
          <a:p>
            <a:endParaRPr lang="en-US" dirty="0"/>
          </a:p>
          <a:p>
            <a:r>
              <a:rPr lang="en-US" sz="2400" b="1" dirty="0">
                <a:solidFill>
                  <a:srgbClr val="0FACE3"/>
                </a:solidFill>
              </a:rPr>
              <a:t>LEGACY DCC FILE SENDING SUPPORTED</a:t>
            </a:r>
          </a:p>
          <a:p>
            <a:pPr marL="285750" indent="-285750">
              <a:buFont typeface="Arial" panose="020B0604020202020204" pitchFamily="34" charset="0"/>
              <a:buChar char="•"/>
            </a:pPr>
            <a:r>
              <a:rPr lang="en-US" dirty="0"/>
              <a:t>Direct Client to Client (DCC) file sending is supported, with compatible clients, and as allowed by a chat network’s policy.  </a:t>
            </a:r>
          </a:p>
          <a:p>
            <a:endParaRPr lang="en-US" dirty="0"/>
          </a:p>
          <a:p>
            <a:endParaRPr lang="en-US" dirty="0"/>
          </a:p>
        </p:txBody>
      </p:sp>
      <p:pic>
        <p:nvPicPr>
          <p:cNvPr id="6" name="Picture 5" descr="Icon&#10;&#10;Description automatically generated">
            <a:extLst>
              <a:ext uri="{FF2B5EF4-FFF2-40B4-BE49-F238E27FC236}">
                <a16:creationId xmlns:a16="http://schemas.microsoft.com/office/drawing/2014/main" id="{AE850F7F-60B0-4E91-9891-8CBD22F186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44494" y="5080152"/>
            <a:ext cx="1206426" cy="1435890"/>
          </a:xfrm>
          <a:prstGeom prst="rect">
            <a:avLst/>
          </a:prstGeom>
        </p:spPr>
      </p:pic>
    </p:spTree>
    <p:extLst>
      <p:ext uri="{BB962C8B-B14F-4D97-AF65-F5344CB8AC3E}">
        <p14:creationId xmlns:p14="http://schemas.microsoft.com/office/powerpoint/2010/main" val="25319137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3FBBE3C-8504-41FA-95A0-1D0436EACFD5}"/>
              </a:ext>
            </a:extLst>
          </p:cNvPr>
          <p:cNvSpPr txBox="1"/>
          <p:nvPr/>
        </p:nvSpPr>
        <p:spPr>
          <a:xfrm>
            <a:off x="0" y="113719"/>
            <a:ext cx="12191999" cy="707886"/>
          </a:xfrm>
          <a:prstGeom prst="rect">
            <a:avLst/>
          </a:prstGeom>
          <a:solidFill>
            <a:srgbClr val="0FACE3"/>
          </a:solidFill>
        </p:spPr>
        <p:txBody>
          <a:bodyPr wrap="square" rtlCol="0">
            <a:spAutoFit/>
          </a:bodyPr>
          <a:lstStyle/>
          <a:p>
            <a:pPr algn="ctr"/>
            <a:r>
              <a:rPr lang="en-US" sz="4000" b="1" dirty="0">
                <a:solidFill>
                  <a:schemeClr val="bg1"/>
                </a:solidFill>
              </a:rPr>
              <a:t>KEY MISSION SECURITY FEATURES</a:t>
            </a:r>
          </a:p>
        </p:txBody>
      </p:sp>
      <p:sp>
        <p:nvSpPr>
          <p:cNvPr id="5" name="TextBox 4">
            <a:extLst>
              <a:ext uri="{FF2B5EF4-FFF2-40B4-BE49-F238E27FC236}">
                <a16:creationId xmlns:a16="http://schemas.microsoft.com/office/drawing/2014/main" id="{B2C823B0-6C3D-4E7D-9F7D-F21C232BF3BA}"/>
              </a:ext>
            </a:extLst>
          </p:cNvPr>
          <p:cNvSpPr txBox="1"/>
          <p:nvPr/>
        </p:nvSpPr>
        <p:spPr>
          <a:xfrm>
            <a:off x="769545" y="1079000"/>
            <a:ext cx="8519311" cy="5509200"/>
          </a:xfrm>
          <a:prstGeom prst="rect">
            <a:avLst/>
          </a:prstGeom>
          <a:noFill/>
        </p:spPr>
        <p:txBody>
          <a:bodyPr wrap="square" rtlCol="0">
            <a:spAutoFit/>
          </a:bodyPr>
          <a:lstStyle/>
          <a:p>
            <a:r>
              <a:rPr lang="en-US" sz="2400" b="1" dirty="0">
                <a:solidFill>
                  <a:srgbClr val="0FACE3"/>
                </a:solidFill>
              </a:rPr>
              <a:t>END TO END ENCRYPTION (E2EE)</a:t>
            </a:r>
          </a:p>
          <a:p>
            <a:pPr marL="285750" indent="-285750">
              <a:buFont typeface="Arial" panose="020B0604020202020204" pitchFamily="34" charset="0"/>
              <a:buChar char="•"/>
            </a:pPr>
            <a:r>
              <a:rPr lang="en-US" sz="1600" dirty="0"/>
              <a:t>SENTINEL Chat Client provides encryption for sending of files and messages.  </a:t>
            </a:r>
          </a:p>
          <a:p>
            <a:pPr marL="285750" indent="-285750">
              <a:buFont typeface="Arial" panose="020B0604020202020204" pitchFamily="34" charset="0"/>
              <a:buChar char="•"/>
            </a:pPr>
            <a:endParaRPr lang="en-US" sz="1600" b="1" dirty="0">
              <a:solidFill>
                <a:srgbClr val="0FACE3"/>
              </a:solidFill>
            </a:endParaRPr>
          </a:p>
          <a:p>
            <a:r>
              <a:rPr lang="en-US" sz="2400" b="1" dirty="0">
                <a:solidFill>
                  <a:srgbClr val="0FACE3"/>
                </a:solidFill>
              </a:rPr>
              <a:t>SECURE FILE SENDING</a:t>
            </a:r>
          </a:p>
          <a:p>
            <a:pPr marL="285750" indent="-285750">
              <a:buFont typeface="Arial" panose="020B0604020202020204" pitchFamily="34" charset="0"/>
              <a:buChar char="•"/>
            </a:pPr>
            <a:r>
              <a:rPr lang="en-US" sz="1600" dirty="0"/>
              <a:t>The SENTINEL Chat Client can send files securely and be stored for recipients on the SENTINEL Chat Server.  </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Recipients are alerted to files sent and Senders are provided a receipt of file acceptance. </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Files are deleted from the file server at an Administrator specified time interval. </a:t>
            </a:r>
          </a:p>
          <a:p>
            <a:endParaRPr lang="en-US" sz="1600" b="1" dirty="0"/>
          </a:p>
          <a:p>
            <a:r>
              <a:rPr lang="en-US" sz="2400" b="1" dirty="0">
                <a:solidFill>
                  <a:srgbClr val="0FACE3"/>
                </a:solidFill>
              </a:rPr>
              <a:t>CLASSIFICATION AND GROUP BANNERS</a:t>
            </a:r>
          </a:p>
          <a:p>
            <a:pPr marL="285750" indent="-285750">
              <a:buFont typeface="Arial" panose="020B0604020202020204" pitchFamily="34" charset="0"/>
              <a:buChar char="•"/>
            </a:pPr>
            <a:r>
              <a:rPr lang="en-US" sz="1600" dirty="0"/>
              <a:t>SENTINEL provides classification banners and colors, set by site admins, and allows users to quickly identify different server classifications, groups, or domains.</a:t>
            </a:r>
            <a:endParaRPr lang="en-US" sz="1400" dirty="0"/>
          </a:p>
          <a:p>
            <a:endParaRPr lang="en-US" sz="1400" dirty="0"/>
          </a:p>
          <a:p>
            <a:r>
              <a:rPr lang="en-US" sz="2400" b="1" dirty="0">
                <a:solidFill>
                  <a:srgbClr val="0FACE3"/>
                </a:solidFill>
              </a:rPr>
              <a:t>USER NON-REPUDIATION</a:t>
            </a:r>
          </a:p>
          <a:p>
            <a:pPr marL="285750" indent="-285750">
              <a:buFont typeface="Arial" panose="020B0604020202020204" pitchFamily="34" charset="0"/>
              <a:buChar char="•"/>
            </a:pPr>
            <a:r>
              <a:rPr lang="en-US" sz="1600" dirty="0"/>
              <a:t>SENTINEL extends its Non-repudiation capability by  capturing all user and user system information, including mac addresses, IP addresses, domain credentials, and SIPR token logging, when available.</a:t>
            </a:r>
          </a:p>
          <a:p>
            <a:endParaRPr lang="en-US" dirty="0"/>
          </a:p>
        </p:txBody>
      </p:sp>
      <p:pic>
        <p:nvPicPr>
          <p:cNvPr id="6" name="Picture 5" descr="Icon&#10;&#10;Description automatically generated">
            <a:extLst>
              <a:ext uri="{FF2B5EF4-FFF2-40B4-BE49-F238E27FC236}">
                <a16:creationId xmlns:a16="http://schemas.microsoft.com/office/drawing/2014/main" id="{AE850F7F-60B0-4E91-9891-8CBD22F186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44494" y="5080152"/>
            <a:ext cx="1206426" cy="1435890"/>
          </a:xfrm>
          <a:prstGeom prst="rect">
            <a:avLst/>
          </a:prstGeom>
        </p:spPr>
      </p:pic>
    </p:spTree>
    <p:extLst>
      <p:ext uri="{BB962C8B-B14F-4D97-AF65-F5344CB8AC3E}">
        <p14:creationId xmlns:p14="http://schemas.microsoft.com/office/powerpoint/2010/main" val="1996105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E9F1AD1-6F7E-4796-9118-1A38E9E3812D}"/>
              </a:ext>
            </a:extLst>
          </p:cNvPr>
          <p:cNvSpPr txBox="1"/>
          <p:nvPr/>
        </p:nvSpPr>
        <p:spPr>
          <a:xfrm>
            <a:off x="0" y="113719"/>
            <a:ext cx="12012627" cy="707886"/>
          </a:xfrm>
          <a:prstGeom prst="rect">
            <a:avLst/>
          </a:prstGeom>
          <a:solidFill>
            <a:srgbClr val="0FACE3"/>
          </a:solidFill>
        </p:spPr>
        <p:txBody>
          <a:bodyPr wrap="square" rtlCol="0">
            <a:spAutoFit/>
          </a:bodyPr>
          <a:lstStyle/>
          <a:p>
            <a:pPr algn="ctr"/>
            <a:r>
              <a:rPr lang="en-US" sz="4000" b="1" dirty="0">
                <a:solidFill>
                  <a:schemeClr val="bg1"/>
                </a:solidFill>
              </a:rPr>
              <a:t>KEY RELIABILITY FEATURES</a:t>
            </a:r>
          </a:p>
        </p:txBody>
      </p:sp>
      <p:sp>
        <p:nvSpPr>
          <p:cNvPr id="5" name="TextBox 4">
            <a:extLst>
              <a:ext uri="{FF2B5EF4-FFF2-40B4-BE49-F238E27FC236}">
                <a16:creationId xmlns:a16="http://schemas.microsoft.com/office/drawing/2014/main" id="{9779CEFF-8B24-4CF4-8B23-96D7A1F62EFF}"/>
              </a:ext>
            </a:extLst>
          </p:cNvPr>
          <p:cNvSpPr txBox="1"/>
          <p:nvPr/>
        </p:nvSpPr>
        <p:spPr>
          <a:xfrm>
            <a:off x="787651" y="1079389"/>
            <a:ext cx="9234535" cy="5293757"/>
          </a:xfrm>
          <a:prstGeom prst="rect">
            <a:avLst/>
          </a:prstGeom>
          <a:noFill/>
        </p:spPr>
        <p:txBody>
          <a:bodyPr wrap="square" rtlCol="0">
            <a:spAutoFit/>
          </a:bodyPr>
          <a:lstStyle/>
          <a:p>
            <a:r>
              <a:rPr lang="en-US" sz="2400" b="1" dirty="0">
                <a:solidFill>
                  <a:srgbClr val="0FACE3"/>
                </a:solidFill>
              </a:rPr>
              <a:t>BANDWIDTH SAVINGS &amp; DATA HANDLING</a:t>
            </a:r>
          </a:p>
          <a:p>
            <a:pPr marL="285750" indent="-285750">
              <a:buFont typeface="Arial" panose="020B0604020202020204" pitchFamily="34" charset="0"/>
              <a:buChar char="•"/>
            </a:pPr>
            <a:r>
              <a:rPr lang="en-US" sz="1600" dirty="0"/>
              <a:t>SENTINEL Server-to-Client compression decreases data traffic by 90% or more. </a:t>
            </a:r>
          </a:p>
          <a:p>
            <a:pPr marL="285750" indent="-285750">
              <a:buFont typeface="Arial" panose="020B0604020202020204" pitchFamily="34" charset="0"/>
              <a:buChar char="•"/>
            </a:pPr>
            <a:r>
              <a:rPr lang="en-US" sz="1600" dirty="0"/>
              <a:t>This is required by high latency / low bandwidth / tactical edge users </a:t>
            </a:r>
          </a:p>
          <a:p>
            <a:pPr marL="285750" indent="-285750">
              <a:buFont typeface="Arial" panose="020B0604020202020204" pitchFamily="34" charset="0"/>
              <a:buChar char="•"/>
            </a:pPr>
            <a:r>
              <a:rPr lang="en-US" sz="1600" dirty="0"/>
              <a:t>minimizes and/or prevents disconnection frustrations suffered by tactical edge sites and users.</a:t>
            </a:r>
          </a:p>
          <a:p>
            <a:endParaRPr lang="en-US" sz="2400" b="1" dirty="0"/>
          </a:p>
          <a:p>
            <a:r>
              <a:rPr lang="en-US" sz="2400" b="1" dirty="0">
                <a:solidFill>
                  <a:srgbClr val="0FACE3"/>
                </a:solidFill>
              </a:rPr>
              <a:t>NETWORK DESIGN, FAIL-OVER &amp; REDUNDANCY PLANNING</a:t>
            </a:r>
          </a:p>
          <a:p>
            <a:pPr marL="285750" indent="-285750">
              <a:buFont typeface="Arial" panose="020B0604020202020204" pitchFamily="34" charset="0"/>
              <a:buChar char="•"/>
            </a:pPr>
            <a:r>
              <a:rPr lang="en-US" sz="1600" dirty="0">
                <a:effectLst/>
                <a:latin typeface="Calibri" panose="020F0502020204030204" pitchFamily="34" charset="0"/>
                <a:ea typeface="Calibri" panose="020F0502020204030204" pitchFamily="34" charset="0"/>
              </a:rPr>
              <a:t>SENTINEL is engineered to seamlessly merge two or more geographically separated/online and available server access points or dedicated server/fully mirrored backups, mitigating local site failure impacts on the rest of the chat network.</a:t>
            </a:r>
          </a:p>
          <a:p>
            <a:endParaRPr lang="en-US" dirty="0"/>
          </a:p>
          <a:p>
            <a:r>
              <a:rPr lang="en-US" sz="2400" b="1" dirty="0">
                <a:solidFill>
                  <a:srgbClr val="0FACE3"/>
                </a:solidFill>
              </a:rPr>
              <a:t>DEVELOPED, TESTED, AND PROVEN IN MISSION ENVIRONMENTS</a:t>
            </a:r>
          </a:p>
          <a:p>
            <a:pPr marL="285750" indent="-285750">
              <a:buFont typeface="Arial" panose="020B0604020202020204" pitchFamily="34" charset="0"/>
              <a:buChar char="•"/>
            </a:pPr>
            <a:r>
              <a:rPr lang="en-US" sz="1600" dirty="0"/>
              <a:t>The SENTINEL Secure Chat solution’s development is based on Trusted Solutions’ decade of continuous improvements to meet forward operating combat and C2 mission requirements.</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Keeping development focused on mission-oriented capability, while making sure ongoing maintenance and improvements are kept current.</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Current Trusted Solutions Servers have operated for AFCENT with a 99.9% uptime for over a decade, while serving up over 300 million mission messages annually at a single location.</a:t>
            </a:r>
          </a:p>
        </p:txBody>
      </p:sp>
      <p:pic>
        <p:nvPicPr>
          <p:cNvPr id="6" name="Picture 5" descr="Icon&#10;&#10;Description automatically generated">
            <a:extLst>
              <a:ext uri="{FF2B5EF4-FFF2-40B4-BE49-F238E27FC236}">
                <a16:creationId xmlns:a16="http://schemas.microsoft.com/office/drawing/2014/main" id="{1A8BE3D1-33EB-40F7-9F67-BACDF7F067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44494" y="5080152"/>
            <a:ext cx="1206426" cy="1435890"/>
          </a:xfrm>
          <a:prstGeom prst="rect">
            <a:avLst/>
          </a:prstGeom>
        </p:spPr>
      </p:pic>
    </p:spTree>
    <p:extLst>
      <p:ext uri="{BB962C8B-B14F-4D97-AF65-F5344CB8AC3E}">
        <p14:creationId xmlns:p14="http://schemas.microsoft.com/office/powerpoint/2010/main" val="40128758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3FBBE3C-8504-41FA-95A0-1D0436EACFD5}"/>
              </a:ext>
            </a:extLst>
          </p:cNvPr>
          <p:cNvSpPr txBox="1"/>
          <p:nvPr/>
        </p:nvSpPr>
        <p:spPr>
          <a:xfrm>
            <a:off x="0" y="113719"/>
            <a:ext cx="12012627" cy="707886"/>
          </a:xfrm>
          <a:prstGeom prst="rect">
            <a:avLst/>
          </a:prstGeom>
          <a:solidFill>
            <a:srgbClr val="0FACE3"/>
          </a:solidFill>
        </p:spPr>
        <p:txBody>
          <a:bodyPr wrap="square" rtlCol="0">
            <a:spAutoFit/>
          </a:bodyPr>
          <a:lstStyle/>
          <a:p>
            <a:pPr algn="ctr"/>
            <a:r>
              <a:rPr lang="en-US" sz="4000" b="1" dirty="0">
                <a:solidFill>
                  <a:schemeClr val="bg1"/>
                </a:solidFill>
              </a:rPr>
              <a:t>KEY TRANSITION CONCEPTS</a:t>
            </a:r>
          </a:p>
        </p:txBody>
      </p:sp>
      <p:pic>
        <p:nvPicPr>
          <p:cNvPr id="6" name="Picture 5" descr="Icon&#10;&#10;Description automatically generated">
            <a:extLst>
              <a:ext uri="{FF2B5EF4-FFF2-40B4-BE49-F238E27FC236}">
                <a16:creationId xmlns:a16="http://schemas.microsoft.com/office/drawing/2014/main" id="{AE850F7F-60B0-4E91-9891-8CBD22F186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44494" y="5080152"/>
            <a:ext cx="1206426" cy="1435890"/>
          </a:xfrm>
          <a:prstGeom prst="rect">
            <a:avLst/>
          </a:prstGeom>
        </p:spPr>
      </p:pic>
      <p:sp>
        <p:nvSpPr>
          <p:cNvPr id="8" name="TextBox 7">
            <a:extLst>
              <a:ext uri="{FF2B5EF4-FFF2-40B4-BE49-F238E27FC236}">
                <a16:creationId xmlns:a16="http://schemas.microsoft.com/office/drawing/2014/main" id="{E0E3D263-FE83-430B-AAC2-73A2882180C1}"/>
              </a:ext>
            </a:extLst>
          </p:cNvPr>
          <p:cNvSpPr txBox="1"/>
          <p:nvPr/>
        </p:nvSpPr>
        <p:spPr>
          <a:xfrm>
            <a:off x="769544" y="1075429"/>
            <a:ext cx="8519311" cy="5816977"/>
          </a:xfrm>
          <a:prstGeom prst="rect">
            <a:avLst/>
          </a:prstGeom>
          <a:noFill/>
        </p:spPr>
        <p:txBody>
          <a:bodyPr wrap="square" rtlCol="0">
            <a:spAutoFit/>
          </a:bodyPr>
          <a:lstStyle/>
          <a:p>
            <a:pPr marL="457200" indent="-457200">
              <a:buFont typeface="+mj-lt"/>
              <a:buAutoNum type="arabicPeriod"/>
            </a:pPr>
            <a:r>
              <a:rPr lang="en-US" sz="2400" b="1" dirty="0">
                <a:solidFill>
                  <a:srgbClr val="0FACE3"/>
                </a:solidFill>
              </a:rPr>
              <a:t>CERTIFICATE TO FIELD and LOCAL WAIVERS</a:t>
            </a:r>
          </a:p>
          <a:p>
            <a:r>
              <a:rPr lang="en-US" sz="1600" dirty="0"/>
              <a:t>Receive Certificate to Field (CTF) designation from appropriate agency and/or gain Commander’s local waivers for a System Testing Phase.</a:t>
            </a:r>
          </a:p>
          <a:p>
            <a:endParaRPr lang="en-US" sz="2400" b="1" dirty="0"/>
          </a:p>
          <a:p>
            <a:pPr marL="457200" indent="-457200">
              <a:buFont typeface="+mj-lt"/>
              <a:buAutoNum type="arabicPeriod" startAt="2"/>
            </a:pPr>
            <a:r>
              <a:rPr lang="en-US" sz="2400" b="1" dirty="0">
                <a:solidFill>
                  <a:srgbClr val="0FACE3"/>
                </a:solidFill>
              </a:rPr>
              <a:t>SYSTEM TESTING</a:t>
            </a:r>
          </a:p>
          <a:p>
            <a:r>
              <a:rPr lang="en-US" sz="1600" dirty="0"/>
              <a:t>Create a closed or fenced network for initial installation, and to provide for local testing, scanning, ratings, supervisor training and demonstrations.</a:t>
            </a:r>
          </a:p>
          <a:p>
            <a:endParaRPr lang="en-US" sz="2400" b="1" dirty="0"/>
          </a:p>
          <a:p>
            <a:pPr marL="457200" indent="-457200">
              <a:buFont typeface="+mj-lt"/>
              <a:buAutoNum type="arabicPeriod" startAt="3"/>
            </a:pPr>
            <a:r>
              <a:rPr lang="en-US" sz="2400" b="1" dirty="0">
                <a:solidFill>
                  <a:srgbClr val="0FACE3"/>
                </a:solidFill>
              </a:rPr>
              <a:t>SERVER CHANGE OVER FROM EXISTING CHAT SERVER(S)</a:t>
            </a:r>
            <a:endParaRPr lang="en-US" sz="1400" dirty="0">
              <a:solidFill>
                <a:srgbClr val="0FACE3"/>
              </a:solidFill>
            </a:endParaRPr>
          </a:p>
          <a:p>
            <a:r>
              <a:rPr lang="en-US" sz="1400" dirty="0"/>
              <a:t>SENTINEL Server Change Over will require an Authorized Service Interruption (ASI) from the Command.  </a:t>
            </a:r>
          </a:p>
          <a:p>
            <a:endParaRPr lang="en-US" sz="1400" dirty="0"/>
          </a:p>
          <a:p>
            <a:r>
              <a:rPr lang="en-US" sz="1400" dirty="0"/>
              <a:t>The change over activity and the chat network outage period will be 5 minutes or less.  Once the SENTINEL chat server is operational , the connections and the chat communication can continue as before. The server switch over will be virtually transparent to mission operators.</a:t>
            </a:r>
          </a:p>
          <a:p>
            <a:endParaRPr lang="en-US" sz="1400" dirty="0"/>
          </a:p>
          <a:p>
            <a:pPr marL="457200" indent="-457200">
              <a:buFont typeface="+mj-lt"/>
              <a:buAutoNum type="arabicPeriod" startAt="4"/>
            </a:pPr>
            <a:r>
              <a:rPr lang="en-US" sz="2400" b="1" dirty="0">
                <a:solidFill>
                  <a:srgbClr val="0FACE3"/>
                </a:solidFill>
              </a:rPr>
              <a:t>CLIENT CHANGE OVER</a:t>
            </a:r>
          </a:p>
          <a:p>
            <a:r>
              <a:rPr lang="en-US" sz="1600" dirty="0"/>
              <a:t>SENTINEL distribution by local network administrators should occur, along with notices to operators from the admin on the availability of SENTINEL, links to information about the new client, and information on training resources.</a:t>
            </a:r>
          </a:p>
          <a:p>
            <a:pPr marL="342900" indent="-342900">
              <a:buFont typeface="+mj-lt"/>
              <a:buAutoNum type="arabicPeriod"/>
            </a:pPr>
            <a:endParaRPr lang="en-US" dirty="0"/>
          </a:p>
        </p:txBody>
      </p:sp>
    </p:spTree>
    <p:extLst>
      <p:ext uri="{BB962C8B-B14F-4D97-AF65-F5344CB8AC3E}">
        <p14:creationId xmlns:p14="http://schemas.microsoft.com/office/powerpoint/2010/main" val="15501585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TotalTime>
  <Words>687</Words>
  <Application>Microsoft Office PowerPoint</Application>
  <PresentationFormat>Widescreen</PresentationFormat>
  <Paragraphs>62</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Darren Christianson</dc:creator>
  <cp:lastModifiedBy>Darren Christianson</cp:lastModifiedBy>
  <cp:revision>2</cp:revision>
  <dcterms:created xsi:type="dcterms:W3CDTF">2022-01-26T20:41:05Z</dcterms:created>
  <dcterms:modified xsi:type="dcterms:W3CDTF">2022-01-26T22:29:06Z</dcterms:modified>
</cp:coreProperties>
</file>